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8" r:id="rId4"/>
    <p:sldId id="991" r:id="rId5"/>
    <p:sldId id="992" r:id="rId6"/>
    <p:sldId id="987" r:id="rId7"/>
    <p:sldId id="1003" r:id="rId8"/>
    <p:sldId id="993" r:id="rId9"/>
    <p:sldId id="994" r:id="rId10"/>
    <p:sldId id="1004" r:id="rId11"/>
    <p:sldId id="995" r:id="rId12"/>
    <p:sldId id="1005" r:id="rId13"/>
    <p:sldId id="999" r:id="rId14"/>
    <p:sldId id="1000" r:id="rId15"/>
    <p:sldId id="1001" r:id="rId16"/>
    <p:sldId id="988" r:id="rId17"/>
    <p:sldId id="100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This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图片是李老师。故选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图片是格林老师。故选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图片是妈妈。故选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图片是爸爸。故选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7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2996952"/>
            <a:ext cx="9937104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准备发朋友圈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但是缺少英语配文。请帮助他匹配合适的文案。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049713" algn="l"/>
                <a:tab pos="62817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morning,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  <a:tabLst>
                <a:tab pos="4049713" algn="l"/>
                <a:tab pos="6281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Mum, Dad, this is Miss Li.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afternoon, Miss Li.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764704"/>
            <a:ext cx="7822584" cy="73518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99222" y="1664233"/>
            <a:ext cx="3744416" cy="5543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854" y="4202434"/>
            <a:ext cx="11270848" cy="224718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90750" y="57861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24790" y="5796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51390" y="57861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59702" y="5796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2134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图片表示刘涛正在和爸爸妈妈告别。选项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再见，涛涛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图片表示下午一点半的时候刘涛和李老师打招呼。选项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图片表示八点钟的时候杨玲和刘涛在学校打招呼，由此可判断时间为早上。选项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早上好，杨玲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图片表示刘涛正在向爸爸妈妈介绍李老师。选项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妈妈，爸爸，这是李老师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29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当你早上在学校里遇到李老师时，你可以说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Miss Li.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Goodbye, Miss Li.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782" y="1863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4297595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当你早上在学校里遇到李老师时，你可以说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早上好，李老师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8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当你向爸爸介绍李老师时，你可以说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43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Dad, this is Miss Li.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43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Dad, this is Miss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43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Miss Li, this is 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dad.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0926" y="12404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6450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当你向爸爸介绍李老师时，你可以说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爸爸，这是李老师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25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9416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当你跟妈妈道别时，你可以说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mum.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Goodbye,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782" y="15284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当你跟妈妈道别时，你可以说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2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3861048"/>
            <a:ext cx="10491368" cy="204821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8622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苏海、刘涛和一位新同学偶遇了。下面是他们之间打招呼和互相介绍的场景。请根据图片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从选项中选择合适的句子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完成这段对话。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08720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98078" y="1827930"/>
            <a:ext cx="3456384" cy="49734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2788" eaLnBrk="1" hangingPunct="0">
              <a:spcAft>
                <a:spcPts val="0"/>
              </a:spcAft>
              <a:tabLst>
                <a:tab pos="404971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Good morning, Yang 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eaLnBrk="1" hangingPunct="0">
              <a:spcAft>
                <a:spcPts val="0"/>
              </a:spcAft>
              <a:tabLst>
                <a:tab pos="404971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This is Yang Ling.		D. Hello,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Good morning,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67255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根据图片和选项可知，苏海和刘涛在互相问好，然后刘涛向苏海介绍杨玲，接下来苏海和杨玲互道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答案依次为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 A C B 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ef40.jpg" descr="id:21474919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196752"/>
            <a:ext cx="10297144" cy="34108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04701" y="2378947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71070" y="13480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19342" y="13480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2758" y="374261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27654" y="24473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3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759440"/>
              </p:ext>
            </p:extLst>
          </p:nvPr>
        </p:nvGraphicFramePr>
        <p:xfrm>
          <a:off x="334566" y="1748760"/>
          <a:ext cx="11521280" cy="2625362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1341702497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17808646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 Li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李小姐，李老师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 Green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格林先生，格林老师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043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小姐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mum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妈妈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爸爸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这，这个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先生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26676"/>
                  </a:ext>
                </a:extLst>
              </a:tr>
              <a:tr h="70512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　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and mum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爸爸和妈妈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463244"/>
                  </a:ext>
                </a:extLst>
              </a:tr>
            </a:tbl>
          </a:graphicData>
        </a:graphic>
      </p:graphicFrame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961" y="1196752"/>
            <a:ext cx="11526885" cy="54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936617"/>
              </p:ext>
            </p:extLst>
          </p:nvPr>
        </p:nvGraphicFramePr>
        <p:xfrm>
          <a:off x="334566" y="1365690"/>
          <a:ext cx="11521280" cy="3647486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065472735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499632004"/>
                    </a:ext>
                  </a:extLst>
                </a:gridCol>
              </a:tblGrid>
              <a:tr h="3647486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Mum, Dad, this is Miss Li.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妈妈，爸爸，这是李老师。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...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。此句型是将一个人介绍给其他人时常用的交际用语，也可以用来介绍物品。例如：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Wang Bing, this is Su Hai.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王兵，这是苏海。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Yang Ling, this is my bike.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杨玲，这是我的自行车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15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6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204440"/>
              </p:ext>
            </p:extLst>
          </p:nvPr>
        </p:nvGraphicFramePr>
        <p:xfrm>
          <a:off x="334566" y="1253722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1065472735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499632004"/>
                    </a:ext>
                  </a:extLst>
                </a:gridCol>
              </a:tblGrid>
              <a:tr h="3719494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Goodbye,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Taotao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！再见，涛涛！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Goodbye, Dad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Goodbye, Mum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！再见，爸爸！再见，妈妈！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Goodbye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是跟别人道别时常用的交际用语。回答时既可以用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Goodbye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，也可以用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Bye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bye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Goodbye, Miss Li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李老师，再见！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Bye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bye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再见！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15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47117"/>
              </p:ext>
            </p:extLst>
          </p:nvPr>
        </p:nvGraphicFramePr>
        <p:xfrm>
          <a:off x="334566" y="1844824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3059860251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2921082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能够用句型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向别人介绍自己的父母、老师和同学等。当别人向你介绍新朋友后，应秉持礼貌原则，主动且郑重地向新朋友致以问候。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能够认识人物：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 Li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Green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。同时知道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指女性，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指男性，并且后面通常直接跟姓氏。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575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选出与所听内容属于同类的一项。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479925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Su Hai	B. morning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479925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afternoon	B. evening	C. dad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479925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Wang Bing	B. Liu Tao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479925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Amy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C. mum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23598" y="2473732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23598" y="3101191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91188" y="3746519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Miss Li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91188" y="4417948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 Ling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010070" y="24391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31055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725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0070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54297"/>
          <a:stretch/>
        </p:blipFill>
        <p:spPr>
          <a:xfrm>
            <a:off x="423208" y="1988840"/>
            <a:ext cx="11387668" cy="16561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3717032"/>
            <a:ext cx="3020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night, Mum.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15286" y="3798850"/>
            <a:ext cx="40238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afternoon, Miss Li.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 bwMode="auto">
          <a:xfrm>
            <a:off x="3574926" y="2060848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175326" y="2127951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5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49676"/>
          <a:stretch/>
        </p:blipFill>
        <p:spPr>
          <a:xfrm>
            <a:off x="423208" y="1821386"/>
            <a:ext cx="11387668" cy="18236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3208" y="3645024"/>
            <a:ext cx="1651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Goodbye.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43278" y="3717032"/>
            <a:ext cx="3119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Dad, this is Su Hai.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 bwMode="auto">
          <a:xfrm>
            <a:off x="3574926" y="1916832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9983638" y="1916832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2186576"/>
            <a:ext cx="8280920" cy="504056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algn="ctr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dad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mum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Miss Li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想要制作人物卡来帮助记忆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请帮助他给下列图片匹配合适的选项。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860498"/>
            <a:ext cx="3287395" cy="5372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28759"/>
              </p:ext>
            </p:extLst>
          </p:nvPr>
        </p:nvGraphicFramePr>
        <p:xfrm>
          <a:off x="406574" y="2924944"/>
          <a:ext cx="11440128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860032">
                  <a:extLst>
                    <a:ext uri="{9D8B030D-6E8A-4147-A177-3AD203B41FA5}">
                      <a16:colId xmlns:a16="http://schemas.microsoft.com/office/drawing/2014/main" val="1444266801"/>
                    </a:ext>
                  </a:extLst>
                </a:gridCol>
                <a:gridCol w="2860032">
                  <a:extLst>
                    <a:ext uri="{9D8B030D-6E8A-4147-A177-3AD203B41FA5}">
                      <a16:colId xmlns:a16="http://schemas.microsoft.com/office/drawing/2014/main" val="4144862044"/>
                    </a:ext>
                  </a:extLst>
                </a:gridCol>
                <a:gridCol w="2860032">
                  <a:extLst>
                    <a:ext uri="{9D8B030D-6E8A-4147-A177-3AD203B41FA5}">
                      <a16:colId xmlns:a16="http://schemas.microsoft.com/office/drawing/2014/main" val="4208281322"/>
                    </a:ext>
                  </a:extLst>
                </a:gridCol>
                <a:gridCol w="2860032">
                  <a:extLst>
                    <a:ext uri="{9D8B030D-6E8A-4147-A177-3AD203B41FA5}">
                      <a16:colId xmlns:a16="http://schemas.microsoft.com/office/drawing/2014/main" val="3100721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099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726485"/>
                  </a:ext>
                </a:extLst>
              </a:tr>
            </a:tbl>
          </a:graphicData>
        </a:graphic>
      </p:graphicFrame>
      <p:pic>
        <p:nvPicPr>
          <p:cNvPr id="4100" name="r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00" y="3045497"/>
            <a:ext cx="954666" cy="157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r62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180" y="3045497"/>
            <a:ext cx="996934" cy="159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r62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86" y="3145376"/>
            <a:ext cx="1324035" cy="142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r62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654" y="3130843"/>
            <a:ext cx="819429" cy="153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820446" y="490573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99622" y="4903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64477" y="490371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15686" y="49220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789</Words>
  <Application>Microsoft Office PowerPoint</Application>
  <PresentationFormat>自定义</PresentationFormat>
  <Paragraphs>105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342</cp:revision>
  <dcterms:created xsi:type="dcterms:W3CDTF">2020-11-06T05:24:00Z</dcterms:created>
  <dcterms:modified xsi:type="dcterms:W3CDTF">2025-05-27T07:27:00Z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